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0" r:id="rId4"/>
    <p:sldId id="257" r:id="rId5"/>
    <p:sldId id="269" r:id="rId6"/>
    <p:sldId id="259" r:id="rId7"/>
    <p:sldId id="27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71" r:id="rId16"/>
    <p:sldId id="25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9C89BA-F195-4F82-9977-5BE712E09863}" v="475" dt="2020-03-19T10:35:00.560"/>
    <p1510:client id="{52683D20-9327-45AE-B3C9-55DEB0152D56}" v="1802" dt="2020-03-19T09:27:29.3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8" autoAdjust="0"/>
    <p:restoredTop sz="95250" autoAdjust="0"/>
  </p:normalViewPr>
  <p:slideViewPr>
    <p:cSldViewPr snapToGrid="0">
      <p:cViewPr varScale="1">
        <p:scale>
          <a:sx n="82" d="100"/>
          <a:sy n="82" d="100"/>
        </p:scale>
        <p:origin x="490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564629" y="776525"/>
            <a:ext cx="9755187" cy="2766528"/>
          </a:xfrm>
        </p:spPr>
        <p:txBody>
          <a:bodyPr/>
          <a:lstStyle/>
          <a:p>
            <a:r>
              <a:rPr lang="en-US" dirty="0"/>
              <a:t>Barber shop </a:t>
            </a:r>
            <a:r>
              <a:rPr lang="en-US" dirty="0" err="1"/>
              <a:t>időpontfoglalás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1006206" y="3830505"/>
            <a:ext cx="9755187" cy="550333"/>
          </a:xfrm>
        </p:spPr>
        <p:txBody>
          <a:bodyPr/>
          <a:lstStyle/>
          <a:p>
            <a:r>
              <a:rPr lang="hu-HU" dirty="0"/>
              <a:t>Konzulens tanár: Bencze István 	</a:t>
            </a:r>
            <a:r>
              <a:rPr lang="en-US" dirty="0" err="1"/>
              <a:t>Készítette</a:t>
            </a:r>
            <a:r>
              <a:rPr lang="en-US" dirty="0"/>
              <a:t>: Varga </a:t>
            </a:r>
            <a:r>
              <a:rPr lang="en-US" dirty="0" err="1"/>
              <a:t>bence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995D891-57D8-4D65-86D6-C16784C1344F}"/>
              </a:ext>
            </a:extLst>
          </p:cNvPr>
          <p:cNvSpPr txBox="1">
            <a:spLocks/>
          </p:cNvSpPr>
          <p:nvPr/>
        </p:nvSpPr>
        <p:spPr>
          <a:xfrm rot="21420000">
            <a:off x="-1080463" y="356092"/>
            <a:ext cx="4848908" cy="16733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8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u-HU" sz="1600" dirty="0" err="1"/>
              <a:t>BGSzC</a:t>
            </a:r>
            <a:r>
              <a:rPr lang="hu-HU" sz="1600" dirty="0"/>
              <a:t> Pestszentlőrinci Közgazdasági és Informatikai Szakgimnáziuma</a:t>
            </a:r>
            <a:br>
              <a:rPr lang="hu-HU" sz="1600" dirty="0"/>
            </a:br>
            <a:r>
              <a:rPr lang="hu-HU" sz="1600" dirty="0"/>
              <a:t>1184 Budapest Hengersor 34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8EDD567-F794-47D9-AB5C-250FD164152F}"/>
              </a:ext>
            </a:extLst>
          </p:cNvPr>
          <p:cNvSpPr txBox="1">
            <a:spLocks/>
          </p:cNvSpPr>
          <p:nvPr/>
        </p:nvSpPr>
        <p:spPr>
          <a:xfrm rot="21420000">
            <a:off x="874086" y="247980"/>
            <a:ext cx="10019426" cy="5503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8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u-HU" sz="1600" b="1" dirty="0"/>
              <a:t>Szoftverfejlesztő szak</a:t>
            </a:r>
            <a:endParaRPr lang="hu-HU" sz="1600" dirty="0"/>
          </a:p>
          <a:p>
            <a:r>
              <a:rPr lang="hu-HU" sz="1600" b="1" dirty="0"/>
              <a:t>OKJ szám: 54 481 02 0010 54 04</a:t>
            </a:r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4141345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61E6EF9B-3B3B-4CA9-85CB-E4C197E49B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2994" y="-271848"/>
            <a:ext cx="10394707" cy="3311189"/>
          </a:xfrm>
        </p:spPr>
        <p:txBody>
          <a:bodyPr/>
          <a:lstStyle/>
          <a:p>
            <a:r>
              <a:rPr lang="hu-HU" dirty="0">
                <a:solidFill>
                  <a:srgbClr val="C00000"/>
                </a:solidFill>
              </a:rPr>
              <a:t>A MODELL:  </a:t>
            </a:r>
            <a:r>
              <a:rPr lang="hu-HU" dirty="0"/>
              <a:t>Az egész MVC-</a:t>
            </a:r>
            <a:r>
              <a:rPr lang="hu-HU" dirty="0" err="1"/>
              <a:t>nek</a:t>
            </a:r>
            <a:r>
              <a:rPr lang="hu-HU" dirty="0"/>
              <a:t> a talán leglényegesebb része</a:t>
            </a:r>
          </a:p>
          <a:p>
            <a:pPr lvl="1"/>
            <a:r>
              <a:rPr lang="hu-HU" dirty="0"/>
              <a:t>nem olvashat közvetlenül semmilyen bemenetről, és nem állíthat elő közvetlenül semmilyen kimenetet. </a:t>
            </a:r>
          </a:p>
          <a:p>
            <a:pPr lvl="1"/>
            <a:r>
              <a:rPr lang="hu-HU" dirty="0"/>
              <a:t>soha nem kezdeményezhet közvetlen kommunikációt a </a:t>
            </a:r>
            <a:r>
              <a:rPr lang="hu-HU" dirty="0" err="1"/>
              <a:t>view-val</a:t>
            </a:r>
            <a:r>
              <a:rPr lang="hu-HU" dirty="0"/>
              <a:t> és a </a:t>
            </a:r>
            <a:r>
              <a:rPr lang="hu-HU" dirty="0" err="1"/>
              <a:t>controller</a:t>
            </a:r>
            <a:r>
              <a:rPr lang="hu-HU" dirty="0"/>
              <a:t>-el</a:t>
            </a:r>
          </a:p>
          <a:p>
            <a:pPr lvl="1"/>
            <a:r>
              <a:rPr lang="hu-HU" dirty="0"/>
              <a:t>ESETÜNKBEN AZ ELÖBB LÁTOTT CONTROLLER FELDOLGOZZA AZ ADATOKAT MAJD ÁTKÜLDI A MODELLNEK</a:t>
            </a:r>
          </a:p>
          <a:p>
            <a:pPr lvl="1"/>
            <a:r>
              <a:rPr lang="hu-HU" dirty="0"/>
              <a:t>Kapcsolatot tart az adatbázissal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924408C-E435-40F3-AC68-C3E0C8944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134" y="2388636"/>
            <a:ext cx="6664411" cy="30423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9862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7A2FE832-791C-41B6-A2BD-3BACD1BEE9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-378941"/>
            <a:ext cx="10394707" cy="3311189"/>
          </a:xfrm>
        </p:spPr>
        <p:txBody>
          <a:bodyPr/>
          <a:lstStyle/>
          <a:p>
            <a:r>
              <a:rPr lang="hu-HU" dirty="0">
                <a:solidFill>
                  <a:srgbClr val="C00000"/>
                </a:solidFill>
              </a:rPr>
              <a:t>A NÉZET: </a:t>
            </a:r>
            <a:r>
              <a:rPr lang="hu-HU" dirty="0"/>
              <a:t>megjelenítéssel foglalkozik, így kizárásos alapon minden ami nem </a:t>
            </a:r>
            <a:r>
              <a:rPr lang="hu-HU" dirty="0" err="1"/>
              <a:t>controllerbe</a:t>
            </a:r>
            <a:r>
              <a:rPr lang="hu-HU" dirty="0"/>
              <a:t> és a modellbe tartozik, az nézet.</a:t>
            </a:r>
          </a:p>
          <a:p>
            <a:pPr lvl="1"/>
            <a:r>
              <a:rPr lang="hu-HU" dirty="0"/>
              <a:t>modellről fog megjelenítést végezni a vezérlőn keresztül.</a:t>
            </a:r>
          </a:p>
          <a:p>
            <a:pPr lvl="1"/>
            <a:r>
              <a:rPr lang="hu-HU" dirty="0"/>
              <a:t>Az időpontvégén található adategyeztetés erre egy nagyon jó példa </a:t>
            </a:r>
          </a:p>
          <a:p>
            <a:pPr lvl="2"/>
            <a:r>
              <a:rPr lang="hu-HU" dirty="0"/>
              <a:t>A modell lekéri az adatbázisból az adatokat majd a vezérlő segítségével továbbítja a nézetnek.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6040C1B-60D6-446D-B1BA-14F856019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103" y="2841632"/>
            <a:ext cx="6030097" cy="25290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2793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53C215-2F90-4E6F-8D76-96D6DE030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9" y="0"/>
            <a:ext cx="10396882" cy="1151965"/>
          </a:xfrm>
        </p:spPr>
        <p:txBody>
          <a:bodyPr/>
          <a:lstStyle/>
          <a:p>
            <a:r>
              <a:rPr lang="hu-HU" dirty="0"/>
              <a:t>Felhasználói dokumentáció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A690A3-75F9-42C2-8DF2-FD2D6445ADB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8641" y="1459148"/>
            <a:ext cx="8812763" cy="3311189"/>
          </a:xfrm>
        </p:spPr>
        <p:txBody>
          <a:bodyPr/>
          <a:lstStyle/>
          <a:p>
            <a:r>
              <a:rPr lang="hu-HU" dirty="0"/>
              <a:t>Ezt a dokumentumot használja a felhasználó, az üzembe helyező, a betanító.</a:t>
            </a:r>
          </a:p>
          <a:p>
            <a:r>
              <a:rPr lang="hu-HU" dirty="0">
                <a:solidFill>
                  <a:srgbClr val="C00000"/>
                </a:solidFill>
              </a:rPr>
              <a:t>a feladat</a:t>
            </a:r>
            <a:r>
              <a:rPr lang="hu-HU" dirty="0"/>
              <a:t>:  leírás a program részletes pontos használatához.</a:t>
            </a:r>
          </a:p>
          <a:p>
            <a:r>
              <a:rPr lang="hu-HU" dirty="0">
                <a:solidFill>
                  <a:srgbClr val="C00000"/>
                </a:solidFill>
              </a:rPr>
              <a:t>a futási környezet leírása:  </a:t>
            </a:r>
            <a:r>
              <a:rPr lang="hu-HU" dirty="0"/>
              <a:t>számítógép, operációs rendszer, perifériaigény.</a:t>
            </a:r>
          </a:p>
          <a:p>
            <a:r>
              <a:rPr lang="hu-HU" dirty="0">
                <a:solidFill>
                  <a:srgbClr val="C00000"/>
                </a:solidFill>
              </a:rPr>
              <a:t>a használat leírása:  </a:t>
            </a:r>
            <a:r>
              <a:rPr lang="hu-HU" dirty="0"/>
              <a:t>hogyan kell a programot betölteni/elindítani.</a:t>
            </a:r>
          </a:p>
          <a:p>
            <a:r>
              <a:rPr lang="hu-HU" dirty="0">
                <a:solidFill>
                  <a:srgbClr val="C00000"/>
                </a:solidFill>
              </a:rPr>
              <a:t>bemenő adatok</a:t>
            </a:r>
            <a:r>
              <a:rPr lang="hu-HU" dirty="0"/>
              <a:t>, eredmények, szolgáltatások részletes leírása</a:t>
            </a:r>
          </a:p>
          <a:p>
            <a:r>
              <a:rPr lang="hu-HU" dirty="0">
                <a:solidFill>
                  <a:srgbClr val="C00000"/>
                </a:solidFill>
              </a:rPr>
              <a:t>Hibaüzenetek: </a:t>
            </a:r>
            <a:r>
              <a:rPr lang="hu-HU" dirty="0"/>
              <a:t>a hibák lehetséges okai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ABEF3E2-B447-48FF-BAC9-9A0688400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0106" y="2158162"/>
            <a:ext cx="2707762" cy="31473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7644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646AC7A-77AB-48D5-830E-B507D381B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537" y="0"/>
            <a:ext cx="10396882" cy="1151965"/>
          </a:xfrm>
        </p:spPr>
        <p:txBody>
          <a:bodyPr/>
          <a:lstStyle/>
          <a:p>
            <a:r>
              <a:rPr lang="hu-HU" dirty="0"/>
              <a:t>Fejlesztői dokumentáció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D151F3B-223F-4A48-B584-D45A6484106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9311" y="1148996"/>
            <a:ext cx="11518640" cy="3796228"/>
          </a:xfrm>
        </p:spPr>
        <p:txBody>
          <a:bodyPr>
            <a:normAutofit fontScale="92500" lnSpcReduction="10000"/>
          </a:bodyPr>
          <a:lstStyle/>
          <a:p>
            <a:r>
              <a:rPr lang="hu-HU" dirty="0">
                <a:solidFill>
                  <a:srgbClr val="C00000"/>
                </a:solidFill>
              </a:rPr>
              <a:t>A fejlesztői dokumentációt </a:t>
            </a:r>
            <a:r>
              <a:rPr lang="hu-HU" dirty="0"/>
              <a:t>használja az, akinek a programban hibát kell keresnie, a hibát ki kell javítania, a programot hatékonyabbra kell írnia, át kell vinnie más gépre, át kell írnia más nyelvre, valamint tovább kell fejlesztenie.</a:t>
            </a:r>
          </a:p>
          <a:p>
            <a:r>
              <a:rPr lang="hu-HU" dirty="0">
                <a:solidFill>
                  <a:srgbClr val="C00000"/>
                </a:solidFill>
              </a:rPr>
              <a:t>Tartalmazza:</a:t>
            </a:r>
          </a:p>
          <a:p>
            <a:pPr lvl="1"/>
            <a:r>
              <a:rPr lang="hu-HU" dirty="0"/>
              <a:t>specifikációk, követelményanalízis</a:t>
            </a:r>
          </a:p>
          <a:p>
            <a:pPr lvl="1"/>
            <a:r>
              <a:rPr lang="hu-HU" dirty="0"/>
              <a:t>a futási környezet leírása</a:t>
            </a:r>
          </a:p>
          <a:p>
            <a:pPr lvl="1"/>
            <a:r>
              <a:rPr lang="hu-HU" dirty="0"/>
              <a:t>fejlesztői környezet leírása</a:t>
            </a:r>
          </a:p>
          <a:p>
            <a:pPr lvl="1"/>
            <a:r>
              <a:rPr lang="pt-BR" dirty="0"/>
              <a:t>az algoritmusok és az adatok</a:t>
            </a:r>
            <a:r>
              <a:rPr lang="hu-HU" dirty="0"/>
              <a:t> leírása</a:t>
            </a:r>
          </a:p>
          <a:p>
            <a:pPr lvl="1"/>
            <a:r>
              <a:rPr lang="hu-HU" dirty="0"/>
              <a:t>Tesztesetek</a:t>
            </a:r>
          </a:p>
          <a:p>
            <a:pPr lvl="1"/>
            <a:r>
              <a:rPr lang="hu-HU" dirty="0"/>
              <a:t>fejlesztési lehetőségek</a:t>
            </a:r>
            <a:endParaRPr lang="hu-HU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14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40A9514-F0AA-4A7D-BBF0-D2CA15735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25" y="83976"/>
            <a:ext cx="10396882" cy="1151965"/>
          </a:xfrm>
        </p:spPr>
        <p:txBody>
          <a:bodyPr>
            <a:normAutofit/>
          </a:bodyPr>
          <a:lstStyle/>
          <a:p>
            <a:r>
              <a:rPr lang="hu-HU" dirty="0"/>
              <a:t>A dokumentációk tulajdonságai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43ECAAD-1ADD-4C20-B764-A167A16063D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5943" y="1331762"/>
            <a:ext cx="11541967" cy="4194476"/>
          </a:xfrm>
        </p:spPr>
        <p:txBody>
          <a:bodyPr>
            <a:normAutofit lnSpcReduction="10000"/>
          </a:bodyPr>
          <a:lstStyle/>
          <a:p>
            <a:r>
              <a:rPr lang="hu-HU" dirty="0">
                <a:solidFill>
                  <a:srgbClr val="C00000"/>
                </a:solidFill>
              </a:rPr>
              <a:t>Szerkezet: </a:t>
            </a:r>
          </a:p>
          <a:p>
            <a:pPr lvl="1"/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/>
              <a:t>világosan tagolt</a:t>
            </a:r>
          </a:p>
          <a:p>
            <a:pPr lvl="1"/>
            <a:r>
              <a:rPr lang="hu-HU" dirty="0"/>
              <a:t>Olvasható</a:t>
            </a:r>
          </a:p>
          <a:p>
            <a:r>
              <a:rPr lang="hu-HU" dirty="0">
                <a:solidFill>
                  <a:srgbClr val="C00000"/>
                </a:solidFill>
              </a:rPr>
              <a:t>Forma: </a:t>
            </a:r>
          </a:p>
          <a:p>
            <a:pPr lvl="1"/>
            <a:r>
              <a:rPr lang="hu-HU" dirty="0"/>
              <a:t>tartalomjegyzék használata</a:t>
            </a:r>
          </a:p>
          <a:p>
            <a:pPr lvl="1"/>
            <a:r>
              <a:rPr lang="hu-HU" dirty="0"/>
              <a:t>Fejezetekre bontás</a:t>
            </a:r>
          </a:p>
          <a:p>
            <a:pPr lvl="1"/>
            <a:r>
              <a:rPr lang="hu-HU" dirty="0"/>
              <a:t>További stílusjegyek megegyeznek bármely szakmai kiadványéval</a:t>
            </a:r>
          </a:p>
          <a:p>
            <a:r>
              <a:rPr lang="hu-HU" dirty="0">
                <a:solidFill>
                  <a:srgbClr val="C00000"/>
                </a:solidFill>
              </a:rPr>
              <a:t>Stílus: </a:t>
            </a:r>
          </a:p>
          <a:p>
            <a:pPr lvl="1"/>
            <a:r>
              <a:rPr lang="hu-HU" dirty="0">
                <a:solidFill>
                  <a:srgbClr val="C00000"/>
                </a:solidFill>
              </a:rPr>
              <a:t> felhasználói dokumentáció </a:t>
            </a:r>
            <a:r>
              <a:rPr lang="hu-HU" dirty="0"/>
              <a:t>elsősorban részletes szöveges leírás, amely időnként lehet „szájbarágó” is.</a:t>
            </a:r>
          </a:p>
          <a:p>
            <a:pPr lvl="1"/>
            <a:r>
              <a:rPr lang="hu-HU" dirty="0">
                <a:solidFill>
                  <a:srgbClr val="C00000"/>
                </a:solidFill>
              </a:rPr>
              <a:t>fejlesztői dokumentációban </a:t>
            </a:r>
            <a:r>
              <a:rPr lang="hu-HU" dirty="0"/>
              <a:t>minden más szempontnál fontosabb a pontosság, emiatt ebben kerülhet elő a formális specifikáció leírás.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C6DB256-C77C-412B-B339-460F4FBF4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6824" y="1152334"/>
            <a:ext cx="3088995" cy="31024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68754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F91BB43-AD0A-4E38-B88C-6AC278FED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2800" dirty="0"/>
              <a:t>Tervezi-e, hogy más fodrászatnak is készít foglalási rendszert. Milyen módosításokat hajtana végre?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EC596E-70C0-4E0E-960A-9DB3163DABF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u-HU" dirty="0"/>
              <a:t>IGEN TERVEZEM, MERT NAGYON TETSZETT ENNEK A PROGRAMNAK AZ ELKÉSZÍTÉSE, ILLETVE SOK TAPASZTALATTAL GAZDAGODTAM IDŐPONTFOGLALÁS RENDSZEREK TERÉN. Módosítások amiket végre hajtanak azok a következők: a felhasználói felületet mindenképpen modernebben csinálnám meg, amikor egy vendég kiválaszt egy napot akkor automatikusan megjelenének az időpontok nem kéne külön gombra kattintani. Illetve az </a:t>
            </a:r>
            <a:r>
              <a:rPr lang="hu-HU" dirty="0" err="1"/>
              <a:t>admin</a:t>
            </a:r>
            <a:r>
              <a:rPr lang="hu-HU" dirty="0"/>
              <a:t> felületen több lehetőséget lehetne állítani például az árakat amik majd az index oldalon automatikusan változnának, statisztikák megjelenítése összbevétel, melyik fodrász a népszerűbb, esetleg hogy melyik napszakok a leglátogatottabbak, az </a:t>
            </a:r>
            <a:r>
              <a:rPr lang="hu-HU" dirty="0" err="1"/>
              <a:t>adminnak</a:t>
            </a:r>
            <a:r>
              <a:rPr lang="hu-HU" dirty="0"/>
              <a:t> lehetősége lenne megadni, hogy melyik napokon nincsen nyitva az üzlet tehát a programot sokkal érdekesebbé és élvezhetőbbé tenném. Természetesen minden egyedi kérésre odafigyelnék és a programot az alapján változtatnám meg.</a:t>
            </a:r>
          </a:p>
        </p:txBody>
      </p:sp>
    </p:spTree>
    <p:extLst>
      <p:ext uri="{BB962C8B-B14F-4D97-AF65-F5344CB8AC3E}">
        <p14:creationId xmlns:p14="http://schemas.microsoft.com/office/powerpoint/2010/main" val="45913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1A8CDCA-EC58-40B4-9F17-A7B613A32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0" name="Freeform 11">
            <a:extLst>
              <a:ext uri="{FF2B5EF4-FFF2-40B4-BE49-F238E27FC236}">
                <a16:creationId xmlns:a16="http://schemas.microsoft.com/office/drawing/2014/main" id="{DBC44137-B240-488D-B88F-9D266FACA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70FFA344-365C-4944-848F-8B966C335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25">
            <a:extLst>
              <a:ext uri="{FF2B5EF4-FFF2-40B4-BE49-F238E27FC236}">
                <a16:creationId xmlns:a16="http://schemas.microsoft.com/office/drawing/2014/main" id="{D73EBEE6-2E8A-47F3-ADCA-5C0A95C36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14">
            <a:extLst>
              <a:ext uri="{FF2B5EF4-FFF2-40B4-BE49-F238E27FC236}">
                <a16:creationId xmlns:a16="http://schemas.microsoft.com/office/drawing/2014/main" id="{47525714-3E1C-46F0-A17D-D3BE3D221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8" name="5-Point Star 24">
            <a:extLst>
              <a:ext uri="{FF2B5EF4-FFF2-40B4-BE49-F238E27FC236}">
                <a16:creationId xmlns:a16="http://schemas.microsoft.com/office/drawing/2014/main" id="{B178D758-A5E1-416F-9966-F71730470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A9606D2-3277-4567-A0C1-362DBFDCE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custGeom>
            <a:avLst/>
            <a:gdLst>
              <a:gd name="connsiteX0" fmla="*/ 3 w 11647715"/>
              <a:gd name="connsiteY0" fmla="*/ 0 h 2634343"/>
              <a:gd name="connsiteX1" fmla="*/ 11647715 w 11647715"/>
              <a:gd name="connsiteY1" fmla="*/ 0 h 2634343"/>
              <a:gd name="connsiteX2" fmla="*/ 11647715 w 11647715"/>
              <a:gd name="connsiteY2" fmla="*/ 2634343 h 2634343"/>
              <a:gd name="connsiteX3" fmla="*/ 3 w 11647715"/>
              <a:gd name="connsiteY3" fmla="*/ 2634343 h 2634343"/>
              <a:gd name="connsiteX4" fmla="*/ 3 w 11647715"/>
              <a:gd name="connsiteY4" fmla="*/ 1533667 h 2634343"/>
              <a:gd name="connsiteX5" fmla="*/ 0 w 11647715"/>
              <a:gd name="connsiteY5" fmla="*/ 1533667 h 2634343"/>
              <a:gd name="connsiteX6" fmla="*/ 0 w 11647715"/>
              <a:gd name="connsiteY6" fmla="*/ 980400 h 2634343"/>
              <a:gd name="connsiteX7" fmla="*/ 3 w 11647715"/>
              <a:gd name="connsiteY7" fmla="*/ 980400 h 263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7715" h="2634343">
                <a:moveTo>
                  <a:pt x="3" y="0"/>
                </a:moveTo>
                <a:lnTo>
                  <a:pt x="11647715" y="0"/>
                </a:lnTo>
                <a:lnTo>
                  <a:pt x="11647715" y="2634343"/>
                </a:lnTo>
                <a:lnTo>
                  <a:pt x="3" y="2634343"/>
                </a:lnTo>
                <a:lnTo>
                  <a:pt x="3" y="1533667"/>
                </a:lnTo>
                <a:lnTo>
                  <a:pt x="0" y="1533667"/>
                </a:lnTo>
                <a:lnTo>
                  <a:pt x="0" y="980400"/>
                </a:lnTo>
                <a:lnTo>
                  <a:pt x="3" y="98040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A601F395-3079-4179-84BA-6654D9F82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7"/>
            <a:ext cx="10905067" cy="5571066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 w="50800" cap="sq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outerShdw blurRad="127000" dist="63500" dir="4380000" algn="t" rotWithShape="0">
              <a:prstClr val="black">
                <a:alpha val="4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5-Point Star 24">
            <a:extLst>
              <a:ext uri="{FF2B5EF4-FFF2-40B4-BE49-F238E27FC236}">
                <a16:creationId xmlns:a16="http://schemas.microsoft.com/office/drawing/2014/main" id="{B15DEAD7-09E6-42D9-9D03-43E6EA3E0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9678" y="3748085"/>
            <a:ext cx="252644" cy="252644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1840D8A-FFC4-442C-AACE-379A0F85B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407" y="1044250"/>
            <a:ext cx="9841574" cy="26460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 err="1"/>
              <a:t>Köszönöm</a:t>
            </a:r>
            <a:r>
              <a:rPr lang="en-US" sz="6000" dirty="0"/>
              <a:t> a </a:t>
            </a:r>
            <a:r>
              <a:rPr lang="en-US" sz="6000" dirty="0" err="1"/>
              <a:t>figyelmet</a:t>
            </a:r>
            <a:r>
              <a:rPr lang="en-US" sz="6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32059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9D32AF4-34B8-4FAE-8021-2E2D86C8F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71" y="-24200"/>
            <a:ext cx="10396882" cy="1151965"/>
          </a:xfrm>
        </p:spPr>
        <p:txBody>
          <a:bodyPr/>
          <a:lstStyle/>
          <a:p>
            <a:r>
              <a:rPr lang="hu-HU" dirty="0"/>
              <a:t>Általános specifikáció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76B432-8341-469C-A7FF-A6A43F09D0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0483" y="169672"/>
            <a:ext cx="10394707" cy="3311189"/>
          </a:xfrm>
        </p:spPr>
        <p:txBody>
          <a:bodyPr/>
          <a:lstStyle/>
          <a:p>
            <a:r>
              <a:rPr lang="hu-HU" dirty="0">
                <a:solidFill>
                  <a:srgbClr val="C00000"/>
                </a:solidFill>
              </a:rPr>
              <a:t>Program feladata:</a:t>
            </a:r>
          </a:p>
          <a:p>
            <a:pPr lvl="1"/>
            <a:r>
              <a:rPr lang="hu-HU" dirty="0"/>
              <a:t>Reklámozni a fodrászatot.</a:t>
            </a:r>
          </a:p>
          <a:p>
            <a:pPr lvl="1"/>
            <a:r>
              <a:rPr lang="hu-HU" dirty="0"/>
              <a:t>Időpontfoglalás.</a:t>
            </a:r>
          </a:p>
          <a:p>
            <a:pPr lvl="1"/>
            <a:r>
              <a:rPr lang="hu-HU" dirty="0"/>
              <a:t>Időpontfoglalások listázása.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7061DC91-343C-4B8E-952E-511034DFF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640" y="2676738"/>
            <a:ext cx="6016571" cy="28037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artalom helye 2">
            <a:extLst>
              <a:ext uri="{FF2B5EF4-FFF2-40B4-BE49-F238E27FC236}">
                <a16:creationId xmlns:a16="http://schemas.microsoft.com/office/drawing/2014/main" id="{66FAB252-9E2D-45C7-B9B1-CA220759D805}"/>
              </a:ext>
            </a:extLst>
          </p:cNvPr>
          <p:cNvSpPr txBox="1">
            <a:spLocks/>
          </p:cNvSpPr>
          <p:nvPr/>
        </p:nvSpPr>
        <p:spPr>
          <a:xfrm>
            <a:off x="8686605" y="2522767"/>
            <a:ext cx="5008205" cy="3111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>
                <a:solidFill>
                  <a:srgbClr val="C00000"/>
                </a:solidFill>
              </a:rPr>
              <a:t>Főoldal bemutatása</a:t>
            </a:r>
          </a:p>
          <a:p>
            <a:pPr lvl="1"/>
            <a:r>
              <a:rPr lang="hu-HU" dirty="0"/>
              <a:t>Rólunk</a:t>
            </a:r>
          </a:p>
          <a:p>
            <a:pPr lvl="1"/>
            <a:r>
              <a:rPr lang="hu-HU" dirty="0"/>
              <a:t>galéria</a:t>
            </a:r>
          </a:p>
          <a:p>
            <a:pPr lvl="1"/>
            <a:r>
              <a:rPr lang="hu-HU" dirty="0"/>
              <a:t>Áraink</a:t>
            </a:r>
          </a:p>
          <a:p>
            <a:pPr lvl="1"/>
            <a:r>
              <a:rPr lang="hu-HU" dirty="0"/>
              <a:t>Időpontfoglalás</a:t>
            </a:r>
          </a:p>
          <a:p>
            <a:pPr lvl="1"/>
            <a:r>
              <a:rPr lang="hu-HU" dirty="0"/>
              <a:t>Karrier</a:t>
            </a:r>
          </a:p>
          <a:p>
            <a:pPr lvl="1"/>
            <a:r>
              <a:rPr lang="hu-HU" dirty="0"/>
              <a:t>elérhetőség</a:t>
            </a:r>
          </a:p>
        </p:txBody>
      </p:sp>
    </p:spTree>
    <p:extLst>
      <p:ext uri="{BB962C8B-B14F-4D97-AF65-F5344CB8AC3E}">
        <p14:creationId xmlns:p14="http://schemas.microsoft.com/office/powerpoint/2010/main" val="1079213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ECD0F2-BE54-4FA9-AE15-8790DF37A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9812" y="134353"/>
            <a:ext cx="3072869" cy="1151965"/>
          </a:xfrm>
        </p:spPr>
        <p:txBody>
          <a:bodyPr>
            <a:normAutofit fontScale="90000"/>
          </a:bodyPr>
          <a:lstStyle/>
          <a:p>
            <a:r>
              <a:rPr lang="hu-HU" sz="2800" dirty="0"/>
              <a:t>Felhasználói adatok megadása és időpontfoglalás</a:t>
            </a: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40EBDF3C-61A6-450C-8532-9276D9A1E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240" y="457200"/>
            <a:ext cx="7045932" cy="4686138"/>
          </a:xfrm>
          <a:prstGeom prst="rect">
            <a:avLst/>
          </a:prstGeom>
          <a:solidFill>
            <a:schemeClr val="bg1"/>
          </a:solidFill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4" descr="A képen képernyőkép látható&#10;&#10;A leírás teljesen megbízható">
            <a:extLst>
              <a:ext uri="{FF2B5EF4-FFF2-40B4-BE49-F238E27FC236}">
                <a16:creationId xmlns:a16="http://schemas.microsoft.com/office/drawing/2014/main" id="{3B2D0F1F-F50F-40D1-A2FD-59CDF1A60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07" y="1290858"/>
            <a:ext cx="6557897" cy="3016633"/>
          </a:xfrm>
          <a:prstGeom prst="rect">
            <a:avLst/>
          </a:prstGeom>
        </p:spPr>
      </p:pic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859DBF2D-CD47-424A-9BE3-D3168A9BA7E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735881" y="1369206"/>
            <a:ext cx="3627537" cy="4024790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Az </a:t>
            </a:r>
            <a:r>
              <a:rPr lang="en-US" sz="1800" dirty="0" err="1"/>
              <a:t>időpontfoglaláshoz</a:t>
            </a:r>
            <a:r>
              <a:rPr lang="en-US" sz="1800" dirty="0"/>
              <a:t> </a:t>
            </a:r>
            <a:r>
              <a:rPr lang="en-US" sz="1800" dirty="0" err="1"/>
              <a:t>szükséges</a:t>
            </a:r>
            <a:r>
              <a:rPr lang="en-US" sz="1800" dirty="0"/>
              <a:t> </a:t>
            </a:r>
            <a:r>
              <a:rPr lang="en-US" sz="1800" dirty="0" err="1"/>
              <a:t>minden</a:t>
            </a:r>
            <a:r>
              <a:rPr lang="en-US" sz="1800" dirty="0"/>
              <a:t> </a:t>
            </a:r>
            <a:r>
              <a:rPr lang="en-US" sz="1800" dirty="0" err="1"/>
              <a:t>adat</a:t>
            </a:r>
            <a:r>
              <a:rPr lang="en-US" sz="1800" dirty="0"/>
              <a:t> </a:t>
            </a:r>
            <a:r>
              <a:rPr lang="en-US" sz="1800" dirty="0" err="1"/>
              <a:t>megadása</a:t>
            </a:r>
            <a:r>
              <a:rPr lang="en-US" sz="1800" dirty="0"/>
              <a:t> </a:t>
            </a:r>
          </a:p>
          <a:p>
            <a:pPr marL="285750" indent="-285750"/>
            <a:r>
              <a:rPr lang="en-US" sz="1800" dirty="0" err="1"/>
              <a:t>Teljes</a:t>
            </a:r>
            <a:r>
              <a:rPr lang="en-US" sz="1800" dirty="0"/>
              <a:t> </a:t>
            </a:r>
            <a:r>
              <a:rPr lang="en-US" sz="1800" dirty="0" err="1"/>
              <a:t>név</a:t>
            </a:r>
            <a:r>
              <a:rPr lang="en-US" sz="1800" dirty="0"/>
              <a:t> (A </a:t>
            </a:r>
            <a:r>
              <a:rPr lang="en-US" sz="1800" dirty="0" err="1"/>
              <a:t>beazonosításhoz</a:t>
            </a:r>
            <a:r>
              <a:rPr lang="en-US" sz="1800" dirty="0"/>
              <a:t> van)</a:t>
            </a:r>
          </a:p>
          <a:p>
            <a:pPr marL="285750" indent="-285750"/>
            <a:r>
              <a:rPr lang="en-US" sz="1800" dirty="0"/>
              <a:t>Email </a:t>
            </a:r>
            <a:r>
              <a:rPr lang="en-US" sz="1800" dirty="0" err="1"/>
              <a:t>cím</a:t>
            </a:r>
            <a:r>
              <a:rPr lang="en-US" sz="1800" dirty="0"/>
              <a:t> (</a:t>
            </a:r>
            <a:r>
              <a:rPr lang="en-US" sz="1800" dirty="0" err="1"/>
              <a:t>Vissza</a:t>
            </a:r>
            <a:r>
              <a:rPr lang="en-US" sz="1800" dirty="0"/>
              <a:t> </a:t>
            </a:r>
            <a:r>
              <a:rPr lang="en-US" sz="1800" dirty="0" err="1"/>
              <a:t>igazoló</a:t>
            </a:r>
            <a:r>
              <a:rPr lang="en-US" sz="1800" dirty="0"/>
              <a:t> </a:t>
            </a:r>
            <a:r>
              <a:rPr lang="en-US" sz="1800" dirty="0" err="1"/>
              <a:t>emilt</a:t>
            </a:r>
            <a:r>
              <a:rPr lang="en-US" sz="1800" dirty="0"/>
              <a:t> ide </a:t>
            </a:r>
            <a:r>
              <a:rPr lang="en-US" sz="1800" dirty="0" err="1"/>
              <a:t>kap</a:t>
            </a:r>
            <a:r>
              <a:rPr lang="en-US" sz="1800" dirty="0"/>
              <a:t> a </a:t>
            </a:r>
            <a:r>
              <a:rPr lang="en-US" sz="1800" dirty="0" err="1"/>
              <a:t>felhasználó</a:t>
            </a:r>
            <a:r>
              <a:rPr lang="en-US" sz="1800" dirty="0"/>
              <a:t>)</a:t>
            </a:r>
          </a:p>
          <a:p>
            <a:pPr marL="285750" indent="-285750"/>
            <a:r>
              <a:rPr lang="en-US" sz="1800" dirty="0">
                <a:ea typeface="+mn-lt"/>
                <a:cs typeface="+mn-lt"/>
              </a:rPr>
              <a:t>TELEFONSZÁM (ESETLEGES PRÓBLÉMA ESETÉN GYORSABB A KAPCSOLAT FELVÉTEL</a:t>
            </a:r>
            <a:endParaRPr lang="en-US" sz="1800" dirty="0"/>
          </a:p>
          <a:p>
            <a:pPr marL="285750" indent="-285750"/>
            <a:r>
              <a:rPr lang="en-US" sz="1800" dirty="0">
                <a:solidFill>
                  <a:srgbClr val="C00000"/>
                </a:solidFill>
              </a:rPr>
              <a:t>ADATVÉDELMI NYILATKOZAT</a:t>
            </a:r>
            <a:r>
              <a:rPr lang="en-US" sz="1800" dirty="0"/>
              <a:t> ELFOGADÁSA </a:t>
            </a:r>
            <a:r>
              <a:rPr lang="en-US" sz="1800" dirty="0">
                <a:solidFill>
                  <a:srgbClr val="C00000"/>
                </a:solidFill>
              </a:rPr>
              <a:t>KÖTELEZŐ.</a:t>
            </a:r>
          </a:p>
        </p:txBody>
      </p:sp>
    </p:spTree>
    <p:extLst>
      <p:ext uri="{BB962C8B-B14F-4D97-AF65-F5344CB8AC3E}">
        <p14:creationId xmlns:p14="http://schemas.microsoft.com/office/powerpoint/2010/main" val="1210565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A709FF4-1D33-457B-AA37-702BA58CF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Felhasználók védelme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997CD6-5B4E-46FA-BF74-5801017240D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/>
              <a:t>A Felhasználói adatok védése megbízható tárolása nagyon fontos .</a:t>
            </a:r>
          </a:p>
          <a:p>
            <a:pPr marL="0" indent="0">
              <a:buNone/>
            </a:pPr>
            <a:r>
              <a:rPr lang="hu-HU" dirty="0"/>
              <a:t>Jelszavakat fontosabb adatokat soha nem tárulunk direkt módon csak is titkosítva szabad.</a:t>
            </a:r>
          </a:p>
          <a:p>
            <a:pPr marL="0" indent="0">
              <a:buNone/>
            </a:pPr>
            <a:r>
              <a:rPr lang="hu-HU" u="sng" dirty="0">
                <a:solidFill>
                  <a:srgbClr val="C00000"/>
                </a:solidFill>
              </a:rPr>
              <a:t>Adatvédelmi nyilatkozat: </a:t>
            </a:r>
            <a:r>
              <a:rPr lang="hu-HU" dirty="0"/>
              <a:t> </a:t>
            </a:r>
          </a:p>
          <a:p>
            <a:pPr marL="914400" lvl="1" indent="-457200">
              <a:buAutoNum type="arabicPeriod"/>
            </a:pPr>
            <a:r>
              <a:rPr lang="hu-HU" dirty="0"/>
              <a:t>Kötelező elfogadni különben nem lehet használni a programot.</a:t>
            </a:r>
          </a:p>
          <a:p>
            <a:pPr marL="914400" lvl="1" indent="-457200">
              <a:buAutoNum type="arabicPeriod"/>
            </a:pPr>
            <a:r>
              <a:rPr lang="hu-HU" dirty="0"/>
              <a:t>tartalmazza hogy a megadott adatok milyen célra lesznek használva.</a:t>
            </a:r>
          </a:p>
          <a:p>
            <a:pPr marL="914400" lvl="1" indent="-457200">
              <a:buAutoNum type="arabicPeriod"/>
            </a:pPr>
            <a:r>
              <a:rPr lang="hu-HU" dirty="0"/>
              <a:t>az adatok soha nem kerületnek át harmadik félhez.</a:t>
            </a:r>
          </a:p>
          <a:p>
            <a:pPr marL="914400" lvl="1" indent="-457200">
              <a:buAutoNum type="arabicPeriod"/>
            </a:pPr>
            <a:r>
              <a:rPr lang="hu-HU" dirty="0"/>
              <a:t>ELÉRHETŐSÉGEK MEGADÁSA HA BÁRMI PRÓBLÉMA FELMERÜL AZ ADATOK TÁROLÁSA KAPCSÁN ILLETVE A FELHASZNÁLÓNAK BÁRMIKOR LEHETŐSÉGE VAN AZ ADATOK TÖRLÉSÉRE.</a:t>
            </a:r>
          </a:p>
        </p:txBody>
      </p:sp>
    </p:spTree>
    <p:extLst>
      <p:ext uri="{BB962C8B-B14F-4D97-AF65-F5344CB8AC3E}">
        <p14:creationId xmlns:p14="http://schemas.microsoft.com/office/powerpoint/2010/main" val="3746228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BABBC9-BCBA-439B-8282-723886235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397" y="69979"/>
            <a:ext cx="10396882" cy="1151965"/>
          </a:xfrm>
        </p:spPr>
        <p:txBody>
          <a:bodyPr/>
          <a:lstStyle/>
          <a:p>
            <a:r>
              <a:rPr lang="hu-HU" dirty="0"/>
              <a:t>Fodrászok és időpontok kezelése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3B828B29-F17C-4AB0-ACD6-63E9183FC13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17241" y="1063688"/>
            <a:ext cx="4859955" cy="22724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5EE6F93F-5691-42E1-9AFC-192CC3AFB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711" y="3429000"/>
            <a:ext cx="5788884" cy="20107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401E921D-6A10-49EA-B935-3A7621581C74}"/>
              </a:ext>
            </a:extLst>
          </p:cNvPr>
          <p:cNvSpPr txBox="1">
            <a:spLocks/>
          </p:cNvSpPr>
          <p:nvPr/>
        </p:nvSpPr>
        <p:spPr>
          <a:xfrm>
            <a:off x="6096000" y="1221578"/>
            <a:ext cx="6214188" cy="20107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hu-HU" sz="1800" dirty="0" err="1">
                <a:solidFill>
                  <a:srgbClr val="C00000"/>
                </a:solidFill>
              </a:rPr>
              <a:t>Admin</a:t>
            </a:r>
            <a:r>
              <a:rPr lang="hu-HU" sz="1800" dirty="0">
                <a:solidFill>
                  <a:srgbClr val="C00000"/>
                </a:solidFill>
              </a:rPr>
              <a:t> oldal</a:t>
            </a:r>
          </a:p>
          <a:p>
            <a:pPr marL="285750" indent="-285750"/>
            <a:r>
              <a:rPr lang="hu-HU" sz="1800" dirty="0"/>
              <a:t>Fodrászok hozzáadása, törlése</a:t>
            </a:r>
          </a:p>
          <a:p>
            <a:pPr marL="285750" indent="-285750"/>
            <a:r>
              <a:rPr lang="hu-HU" sz="1800" dirty="0">
                <a:ea typeface="+mn-lt"/>
                <a:cs typeface="+mn-lt"/>
              </a:rPr>
              <a:t>Szolgáltatások hozzáadása törlése</a:t>
            </a:r>
          </a:p>
          <a:p>
            <a:pPr marL="285750" indent="-285750"/>
            <a:r>
              <a:rPr lang="hu-HU" sz="1800" dirty="0"/>
              <a:t>Fodrászonként időpontok mutatása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415D9A8A-7559-410A-B545-6EBD76D7735A}"/>
              </a:ext>
            </a:extLst>
          </p:cNvPr>
          <p:cNvSpPr txBox="1">
            <a:spLocks/>
          </p:cNvSpPr>
          <p:nvPr/>
        </p:nvSpPr>
        <p:spPr>
          <a:xfrm>
            <a:off x="898850" y="3691037"/>
            <a:ext cx="6214188" cy="20107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hu-HU" sz="1800" dirty="0">
                <a:solidFill>
                  <a:srgbClr val="C00000"/>
                </a:solidFill>
              </a:rPr>
              <a:t>Fodrász oldal</a:t>
            </a:r>
          </a:p>
          <a:p>
            <a:pPr marL="285750" indent="-285750"/>
            <a:r>
              <a:rPr lang="hu-HU" sz="1800" dirty="0"/>
              <a:t>Minden fodrásznak külön kell belépni</a:t>
            </a:r>
          </a:p>
          <a:p>
            <a:pPr marL="285750" indent="-285750"/>
            <a:r>
              <a:rPr lang="hu-HU" sz="1800" dirty="0">
                <a:ea typeface="+mn-lt"/>
                <a:cs typeface="+mn-lt"/>
              </a:rPr>
              <a:t>Csak a saját foglalásait látja</a:t>
            </a:r>
          </a:p>
        </p:txBody>
      </p:sp>
    </p:spTree>
    <p:extLst>
      <p:ext uri="{BB962C8B-B14F-4D97-AF65-F5344CB8AC3E}">
        <p14:creationId xmlns:p14="http://schemas.microsoft.com/office/powerpoint/2010/main" val="3856418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5DCDE4-0AC5-4439-9337-94569F287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Külső támadások elleni védelem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9415D8C-C70A-415F-B935-9C6452B8FB9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hu-HU" dirty="0" err="1"/>
              <a:t>Brute</a:t>
            </a:r>
            <a:r>
              <a:rPr lang="hu-HU" dirty="0"/>
              <a:t> </a:t>
            </a:r>
            <a:r>
              <a:rPr lang="hu-HU" dirty="0" err="1"/>
              <a:t>force</a:t>
            </a:r>
            <a:r>
              <a:rPr lang="hu-HU" dirty="0"/>
              <a:t> (nyers erő) : EGY programmal  az összes lehetséges jelszót kipróbáljuk. </a:t>
            </a:r>
            <a:br>
              <a:rPr lang="hu-HU" dirty="0">
                <a:solidFill>
                  <a:srgbClr val="000000"/>
                </a:solidFill>
              </a:rPr>
            </a:br>
            <a:r>
              <a:rPr lang="hu-HU" u="sng" dirty="0">
                <a:solidFill>
                  <a:srgbClr val="C00000"/>
                </a:solidFill>
              </a:rPr>
              <a:t>Védelem:</a:t>
            </a:r>
            <a:r>
              <a:rPr lang="hu-HU" dirty="0">
                <a:solidFill>
                  <a:srgbClr val="C00000"/>
                </a:solidFill>
              </a:rPr>
              <a:t>  </a:t>
            </a:r>
            <a:endParaRPr lang="hu-HU" dirty="0">
              <a:solidFill>
                <a:srgbClr val="000000"/>
              </a:solidFill>
            </a:endParaRPr>
          </a:p>
          <a:p>
            <a:pPr marL="1371600" lvl="2" indent="-457200">
              <a:buAutoNum type="alphaLcPeriod"/>
            </a:pPr>
            <a:r>
              <a:rPr lang="hu-HU" dirty="0">
                <a:solidFill>
                  <a:srgbClr val="C00000"/>
                </a:solidFill>
              </a:rPr>
              <a:t>próbálkozások számának maximalizálása,</a:t>
            </a:r>
            <a:endParaRPr lang="hu-HU" dirty="0">
              <a:solidFill>
                <a:srgbClr val="000000"/>
              </a:solidFill>
            </a:endParaRPr>
          </a:p>
          <a:p>
            <a:pPr marL="1371600" lvl="2" indent="-457200">
              <a:buAutoNum type="alphaLcPeriod"/>
            </a:pPr>
            <a:r>
              <a:rPr lang="hu-HU" dirty="0">
                <a:solidFill>
                  <a:srgbClr val="C00000"/>
                </a:solidFill>
              </a:rPr>
              <a:t>Minimális jelszó hosszúság.</a:t>
            </a:r>
            <a:endParaRPr lang="hu-HU" dirty="0">
              <a:solidFill>
                <a:srgbClr val="000000"/>
              </a:solidFill>
            </a:endParaRPr>
          </a:p>
          <a:p>
            <a:r>
              <a:rPr lang="hu-HU" dirty="0"/>
              <a:t>SQL INJECTION: Az űrlapon keresztül a rosszindulatú felhasználó </a:t>
            </a:r>
            <a:r>
              <a:rPr lang="hu-HU" dirty="0" err="1"/>
              <a:t>sql</a:t>
            </a:r>
            <a:r>
              <a:rPr lang="hu-HU" dirty="0"/>
              <a:t> utasításokat küld a szerver felé amelyek adatokat tudnak törölni, módosítani.</a:t>
            </a:r>
            <a:br>
              <a:rPr lang="hu-HU" dirty="0"/>
            </a:br>
            <a:r>
              <a:rPr lang="hu-HU" u="sng" dirty="0">
                <a:solidFill>
                  <a:srgbClr val="C00000"/>
                </a:solidFill>
              </a:rPr>
              <a:t>Védelem:</a:t>
            </a:r>
            <a:r>
              <a:rPr lang="hu-HU" dirty="0">
                <a:solidFill>
                  <a:srgbClr val="C00000"/>
                </a:solidFill>
              </a:rPr>
              <a:t>  </a:t>
            </a:r>
          </a:p>
          <a:p>
            <a:pPr marL="1371600" lvl="2" indent="-457200">
              <a:buAutoNum type="alphaLcPeriod"/>
            </a:pPr>
            <a:r>
              <a:rPr lang="hu-HU" dirty="0">
                <a:solidFill>
                  <a:srgbClr val="C00000"/>
                </a:solidFill>
              </a:rPr>
              <a:t>Szerver és kliens oldalon  kiszűrjük az űrlapon bevitt adatokból az </a:t>
            </a:r>
            <a:r>
              <a:rPr lang="hu-HU" dirty="0" err="1">
                <a:solidFill>
                  <a:srgbClr val="C00000"/>
                </a:solidFill>
              </a:rPr>
              <a:t>sql</a:t>
            </a:r>
            <a:r>
              <a:rPr lang="hu-HU" dirty="0">
                <a:solidFill>
                  <a:srgbClr val="C00000"/>
                </a:solidFill>
              </a:rPr>
              <a:t> elemeket </a:t>
            </a:r>
            <a:endParaRPr lang="hu-HU" dirty="0">
              <a:solidFill>
                <a:srgbClr val="000000"/>
              </a:solidFill>
            </a:endParaRPr>
          </a:p>
          <a:p>
            <a:pPr marL="1371600" lvl="2" indent="-457200">
              <a:buAutoNum type="alphaLcPeriod"/>
            </a:pPr>
            <a:r>
              <a:rPr lang="hu-HU" dirty="0">
                <a:solidFill>
                  <a:srgbClr val="C00000"/>
                </a:solidFill>
              </a:rPr>
              <a:t>az űrlap elemeket nem fűzzük rögtön bele az </a:t>
            </a:r>
            <a:r>
              <a:rPr lang="hu-HU" dirty="0" err="1">
                <a:solidFill>
                  <a:srgbClr val="C00000"/>
                </a:solidFill>
              </a:rPr>
              <a:t>sql</a:t>
            </a:r>
            <a:r>
              <a:rPr lang="hu-HU" dirty="0">
                <a:solidFill>
                  <a:srgbClr val="C00000"/>
                </a:solidFill>
              </a:rPr>
              <a:t> lekérdezésbe hanem előbb alapos vizsgálatnak vetjük alá</a:t>
            </a:r>
            <a:endParaRPr lang="hu-HU" dirty="0">
              <a:solidFill>
                <a:srgbClr val="000000"/>
              </a:solidFill>
            </a:endParaRPr>
          </a:p>
          <a:p>
            <a:pPr marL="1371600" lvl="2" indent="-457200">
              <a:buAutoNum type="alphaLcPeriod"/>
            </a:pPr>
            <a:r>
              <a:rPr lang="hu-HU" dirty="0">
                <a:solidFill>
                  <a:srgbClr val="C00000"/>
                </a:solidFill>
              </a:rPr>
              <a:t>A felhasználóknak adatbázis szinten is beállítunk jogosultságokat.</a:t>
            </a:r>
            <a:endParaRPr lang="hu-HU" dirty="0"/>
          </a:p>
          <a:p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/>
              <a:t>A JELSZÓ titkosítva van tárolva AMI A PHP ÁLTAL KÍNÁLT </a:t>
            </a:r>
            <a:r>
              <a:rPr lang="hu-HU" dirty="0" err="1"/>
              <a:t>password_hash</a:t>
            </a:r>
            <a:r>
              <a:rPr lang="hu-HU" dirty="0"/>
              <a:t>() algoritmussal történik.</a:t>
            </a:r>
            <a:br>
              <a:rPr lang="hu-HU" dirty="0">
                <a:solidFill>
                  <a:srgbClr val="C00000"/>
                </a:solidFill>
              </a:rPr>
            </a:br>
            <a:r>
              <a:rPr lang="hu-HU" dirty="0">
                <a:solidFill>
                  <a:srgbClr val="C00000"/>
                </a:solidFill>
              </a:rPr>
              <a:t>	</a:t>
            </a:r>
            <a:r>
              <a:rPr lang="hu-HU" i="1" dirty="0" err="1">
                <a:solidFill>
                  <a:srgbClr val="C00000"/>
                </a:solidFill>
              </a:rPr>
              <a:t>password_hash</a:t>
            </a:r>
            <a:r>
              <a:rPr lang="hu-HU" i="1" dirty="0">
                <a:solidFill>
                  <a:srgbClr val="C00000"/>
                </a:solidFill>
              </a:rPr>
              <a:t> ( „jelszó",  PASSWORD_DEFAULT);</a:t>
            </a:r>
            <a:br>
              <a:rPr lang="hu-HU" i="1" dirty="0">
                <a:solidFill>
                  <a:srgbClr val="C00000"/>
                </a:solidFill>
              </a:rPr>
            </a:br>
            <a:r>
              <a:rPr lang="hu-HU" i="1" dirty="0">
                <a:solidFill>
                  <a:srgbClr val="C00000"/>
                </a:solidFill>
              </a:rPr>
              <a:t>	(</a:t>
            </a:r>
            <a:r>
              <a:rPr lang="hu-HU" i="1" dirty="0" err="1">
                <a:solidFill>
                  <a:srgbClr val="C00000"/>
                </a:solidFill>
              </a:rPr>
              <a:t>password_verify</a:t>
            </a:r>
            <a:r>
              <a:rPr lang="hu-HU" i="1" dirty="0">
                <a:solidFill>
                  <a:srgbClr val="C00000"/>
                </a:solidFill>
              </a:rPr>
              <a:t> ( $</a:t>
            </a:r>
            <a:r>
              <a:rPr lang="hu-HU" i="1" dirty="0" err="1">
                <a:solidFill>
                  <a:srgbClr val="C00000"/>
                </a:solidFill>
              </a:rPr>
              <a:t>DBjelszó</a:t>
            </a:r>
            <a:r>
              <a:rPr lang="hu-HU" i="1" dirty="0">
                <a:solidFill>
                  <a:srgbClr val="C00000"/>
                </a:solidFill>
              </a:rPr>
              <a:t>, $jelszó);</a:t>
            </a:r>
          </a:p>
        </p:txBody>
      </p:sp>
    </p:spTree>
    <p:extLst>
      <p:ext uri="{BB962C8B-B14F-4D97-AF65-F5344CB8AC3E}">
        <p14:creationId xmlns:p14="http://schemas.microsoft.com/office/powerpoint/2010/main" val="4143144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D6114C-2B2D-40DB-B927-0100EE28E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6119" y="331450"/>
            <a:ext cx="7006706" cy="1151965"/>
          </a:xfrm>
        </p:spPr>
        <p:txBody>
          <a:bodyPr/>
          <a:lstStyle/>
          <a:p>
            <a:r>
              <a:rPr lang="hu-HU" dirty="0"/>
              <a:t>adatbázis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C42FE5C-490C-44B0-B94F-049C1EB10E0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1298" y="1680175"/>
            <a:ext cx="3778899" cy="3497649"/>
          </a:xfrm>
        </p:spPr>
        <p:txBody>
          <a:bodyPr/>
          <a:lstStyle/>
          <a:p>
            <a:r>
              <a:rPr lang="hu-HU" dirty="0"/>
              <a:t>A program egyik </a:t>
            </a:r>
            <a:r>
              <a:rPr lang="hu-HU" dirty="0">
                <a:solidFill>
                  <a:srgbClr val="C00000"/>
                </a:solidFill>
              </a:rPr>
              <a:t>legfontosabb</a:t>
            </a:r>
            <a:r>
              <a:rPr lang="hu-HU" dirty="0"/>
              <a:t> része</a:t>
            </a:r>
          </a:p>
          <a:p>
            <a:r>
              <a:rPr lang="hu-HU" dirty="0" err="1">
                <a:solidFill>
                  <a:srgbClr val="C00000"/>
                </a:solidFill>
              </a:rPr>
              <a:t>Mysql</a:t>
            </a:r>
            <a:r>
              <a:rPr lang="hu-HU" dirty="0">
                <a:solidFill>
                  <a:srgbClr val="C00000"/>
                </a:solidFill>
              </a:rPr>
              <a:t> alapú</a:t>
            </a:r>
          </a:p>
          <a:p>
            <a:pPr marL="914400" lvl="1" indent="-457200">
              <a:buFont typeface="+mj-lt"/>
              <a:buAutoNum type="arabicPeriod"/>
            </a:pPr>
            <a:r>
              <a:rPr lang="hu-HU" sz="1600" dirty="0"/>
              <a:t>NYÍILT FORRÁSKÓDÚ</a:t>
            </a:r>
          </a:p>
          <a:p>
            <a:pPr marL="914400" lvl="1" indent="-457200">
              <a:buFont typeface="+mj-lt"/>
              <a:buAutoNum type="arabicPeriod"/>
            </a:pPr>
            <a:r>
              <a:rPr lang="hu-HU" sz="1600" dirty="0"/>
              <a:t>LEGELTERJEDTEBB</a:t>
            </a:r>
          </a:p>
          <a:p>
            <a:pPr marL="914400" lvl="1" indent="-457200">
              <a:buFont typeface="+mj-lt"/>
              <a:buAutoNum type="arabicPeriod"/>
            </a:pPr>
            <a:r>
              <a:rPr lang="hu-HU" sz="1600" dirty="0"/>
              <a:t>KÖNNYŰ BŐVÍTENI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D7FE3426-2936-4709-8367-BFD220424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119" y="2131285"/>
            <a:ext cx="7406858" cy="33111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9404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685A582-F8A4-4E47-AB6F-4872DF7BF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14" y="-57117"/>
            <a:ext cx="10396882" cy="1151965"/>
          </a:xfrm>
        </p:spPr>
        <p:txBody>
          <a:bodyPr/>
          <a:lstStyle/>
          <a:p>
            <a:r>
              <a:rPr lang="hu-HU" dirty="0" err="1"/>
              <a:t>Mvc</a:t>
            </a:r>
            <a:r>
              <a:rPr lang="hu-HU" dirty="0"/>
              <a:t> elv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67DBBCE-8B88-4729-A82D-91C2D5F1E02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1773405"/>
            <a:ext cx="10394707" cy="3311189"/>
          </a:xfrm>
        </p:spPr>
        <p:txBody>
          <a:bodyPr>
            <a:normAutofit/>
          </a:bodyPr>
          <a:lstStyle/>
          <a:p>
            <a:r>
              <a:rPr lang="hu-HU" dirty="0"/>
              <a:t>modell-nézet-vezérlő (MNV) </a:t>
            </a:r>
            <a:r>
              <a:rPr lang="hu-HU" dirty="0">
                <a:solidFill>
                  <a:srgbClr val="C00000"/>
                </a:solidFill>
              </a:rPr>
              <a:t>(angolul </a:t>
            </a:r>
            <a:r>
              <a:rPr lang="hu-HU" dirty="0" err="1">
                <a:solidFill>
                  <a:srgbClr val="C00000"/>
                </a:solidFill>
              </a:rPr>
              <a:t>model-view-controller</a:t>
            </a:r>
            <a:r>
              <a:rPr lang="hu-HU" dirty="0">
                <a:solidFill>
                  <a:srgbClr val="C00000"/>
                </a:solidFill>
              </a:rPr>
              <a:t>)</a:t>
            </a:r>
          </a:p>
          <a:p>
            <a:pPr lvl="1"/>
            <a:r>
              <a:rPr lang="hu-HU" dirty="0"/>
              <a:t>a szoftvertervezésben használatos szerkezeti minta.</a:t>
            </a:r>
          </a:p>
          <a:p>
            <a:pPr lvl="1"/>
            <a:r>
              <a:rPr lang="hu-HU" dirty="0"/>
              <a:t>Gyakori egy alkalmazás több rétegre való felbontása:</a:t>
            </a:r>
          </a:p>
          <a:p>
            <a:pPr lvl="2"/>
            <a:r>
              <a:rPr lang="hu-HU" dirty="0"/>
              <a:t>megjelenítés (felhasználói felület), </a:t>
            </a:r>
            <a:r>
              <a:rPr lang="hu-HU" dirty="0" err="1">
                <a:solidFill>
                  <a:srgbClr val="C00000"/>
                </a:solidFill>
              </a:rPr>
              <a:t>nÉZET</a:t>
            </a:r>
            <a:endParaRPr lang="hu-HU" dirty="0">
              <a:solidFill>
                <a:srgbClr val="C00000"/>
              </a:solidFill>
            </a:endParaRPr>
          </a:p>
          <a:p>
            <a:pPr lvl="2"/>
            <a:r>
              <a:rPr lang="hu-HU" dirty="0"/>
              <a:t>Tartománylogika, </a:t>
            </a:r>
            <a:r>
              <a:rPr lang="hu-HU" dirty="0" err="1">
                <a:solidFill>
                  <a:srgbClr val="C00000"/>
                </a:solidFill>
              </a:rPr>
              <a:t>mODELL</a:t>
            </a:r>
            <a:endParaRPr lang="hu-HU" dirty="0">
              <a:solidFill>
                <a:srgbClr val="C00000"/>
              </a:solidFill>
            </a:endParaRPr>
          </a:p>
          <a:p>
            <a:pPr lvl="2"/>
            <a:r>
              <a:rPr lang="hu-HU" dirty="0"/>
              <a:t>Adatelérés, </a:t>
            </a:r>
            <a:r>
              <a:rPr lang="hu-HU" dirty="0">
                <a:solidFill>
                  <a:srgbClr val="C00000"/>
                </a:solidFill>
              </a:rPr>
              <a:t>VEZÉRLŐ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22501CB5-FC4E-4482-B516-979D904BA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548" y="2086810"/>
            <a:ext cx="5576885" cy="3456578"/>
          </a:xfrm>
          <a:prstGeom prst="rect">
            <a:avLst/>
          </a:prstGeom>
        </p:spPr>
      </p:pic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BBC394E3-1B56-4FD7-8673-2D5C5C22C511}"/>
              </a:ext>
            </a:extLst>
          </p:cNvPr>
          <p:cNvSpPr/>
          <p:nvPr/>
        </p:nvSpPr>
        <p:spPr>
          <a:xfrm>
            <a:off x="6812692" y="203388"/>
            <a:ext cx="4857600" cy="1699553"/>
          </a:xfrm>
          <a:prstGeom prst="roundRect">
            <a:avLst/>
          </a:prstGeom>
          <a:solidFill>
            <a:schemeClr val="accent1">
              <a:alpha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94EC516E-5A8B-4B76-8A17-70B76BDDCCD0}"/>
              </a:ext>
            </a:extLst>
          </p:cNvPr>
          <p:cNvSpPr txBox="1"/>
          <p:nvPr/>
        </p:nvSpPr>
        <p:spPr>
          <a:xfrm>
            <a:off x="7155957" y="356184"/>
            <a:ext cx="45143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Adott egy vezérlő (</a:t>
            </a:r>
            <a:r>
              <a:rPr lang="hu-HU" dirty="0" err="1"/>
              <a:t>controller</a:t>
            </a:r>
            <a:r>
              <a:rPr lang="hu-HU" dirty="0"/>
              <a:t>), ami megkapja a felhasználótól </a:t>
            </a:r>
            <a:br>
              <a:rPr lang="hu-HU" dirty="0"/>
            </a:br>
            <a:r>
              <a:rPr lang="hu-HU" dirty="0"/>
              <a:t>a kérést egy bizonyos művelet elvégzésére, </a:t>
            </a:r>
            <a:br>
              <a:rPr lang="hu-HU" dirty="0"/>
            </a:br>
            <a:r>
              <a:rPr lang="hu-HU" dirty="0"/>
              <a:t>majd a modellből megszerzi az adatot,</a:t>
            </a:r>
            <a:br>
              <a:rPr lang="hu-HU" dirty="0"/>
            </a:br>
            <a:r>
              <a:rPr lang="hu-HU" dirty="0"/>
              <a:t> amit átad a </a:t>
            </a:r>
            <a:r>
              <a:rPr lang="hu-HU" dirty="0" err="1"/>
              <a:t>view-nak</a:t>
            </a:r>
            <a:r>
              <a:rPr lang="hu-HU" dirty="0"/>
              <a:t> megjelenítésre. </a:t>
            </a:r>
          </a:p>
        </p:txBody>
      </p:sp>
    </p:spTree>
    <p:extLst>
      <p:ext uri="{BB962C8B-B14F-4D97-AF65-F5344CB8AC3E}">
        <p14:creationId xmlns:p14="http://schemas.microsoft.com/office/powerpoint/2010/main" val="1977377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2D3374-7181-4220-8354-DAABF7203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418" y="-115329"/>
            <a:ext cx="10396882" cy="1151965"/>
          </a:xfrm>
        </p:spPr>
        <p:txBody>
          <a:bodyPr>
            <a:normAutofit fontScale="90000"/>
          </a:bodyPr>
          <a:lstStyle/>
          <a:p>
            <a:r>
              <a:rPr lang="hu-HU" dirty="0"/>
              <a:t>MVC ELV FEJLESZTÉSBEN VALÓ JELENLÉTE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BCDD751-8C45-4CF4-AFC4-ECA20121EF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1045" y="577223"/>
            <a:ext cx="10394707" cy="3311189"/>
          </a:xfrm>
        </p:spPr>
        <p:txBody>
          <a:bodyPr/>
          <a:lstStyle/>
          <a:p>
            <a:r>
              <a:rPr lang="hu-HU" sz="1600" dirty="0">
                <a:solidFill>
                  <a:srgbClr val="C00000"/>
                </a:solidFill>
              </a:rPr>
              <a:t>A vezérlő : </a:t>
            </a:r>
            <a:r>
              <a:rPr lang="hu-HU" sz="1600" dirty="0"/>
              <a:t>Ide tartozik minden ami valamilyen bemenet fogadásával, feldolgozásával foglalkozik. </a:t>
            </a:r>
          </a:p>
          <a:p>
            <a:r>
              <a:rPr lang="hu-HU" sz="1600" dirty="0"/>
              <a:t>A regisztrációs felületünk esetében ez egyrészt a szövegbevitelt és a felület gombjára kattintást jelenti. </a:t>
            </a:r>
          </a:p>
          <a:p>
            <a:r>
              <a:rPr lang="hu-HU" sz="1600" dirty="0"/>
              <a:t>Ezzel viszont még nincs vége a </a:t>
            </a:r>
            <a:r>
              <a:rPr lang="hu-HU" sz="1600" dirty="0" err="1"/>
              <a:t>controller</a:t>
            </a:r>
            <a:r>
              <a:rPr lang="hu-HU" sz="1600" dirty="0"/>
              <a:t> munkájának. Például a “következő” gomb megnyomásánál egyrészt el kell tudni dönteni, hogy pontosan milyen műveletet is kell végrehajtani, és ahhoz milyen adatok kellenek a bementről.</a:t>
            </a:r>
            <a:endParaRPr lang="hu-HU" sz="1600" dirty="0">
              <a:solidFill>
                <a:srgbClr val="C00000"/>
              </a:solidFill>
            </a:endParaRPr>
          </a:p>
          <a:p>
            <a:pPr lvl="1"/>
            <a:endParaRPr lang="hu-HU" dirty="0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A66590AB-57CD-49E5-9514-54564FCE2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061" y="2913587"/>
            <a:ext cx="5426674" cy="25011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46230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182</TotalTime>
  <Words>925</Words>
  <Application>Microsoft Office PowerPoint</Application>
  <PresentationFormat>Szélesvásznú</PresentationFormat>
  <Paragraphs>105</Paragraphs>
  <Slides>16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19" baseType="lpstr">
      <vt:lpstr>Arial</vt:lpstr>
      <vt:lpstr>Impact</vt:lpstr>
      <vt:lpstr>Main Event</vt:lpstr>
      <vt:lpstr>Barber shop időpontfoglalás</vt:lpstr>
      <vt:lpstr>Általános specifikáció</vt:lpstr>
      <vt:lpstr>Felhasználói adatok megadása és időpontfoglalás</vt:lpstr>
      <vt:lpstr>Felhasználók védelme</vt:lpstr>
      <vt:lpstr>Fodrászok és időpontok kezelése</vt:lpstr>
      <vt:lpstr>Külső támadások elleni védelem</vt:lpstr>
      <vt:lpstr>adatbázis</vt:lpstr>
      <vt:lpstr>Mvc elv bemutatása</vt:lpstr>
      <vt:lpstr>MVC ELV FEJLESZTÉSBEN VALÓ JELENLÉTE</vt:lpstr>
      <vt:lpstr>PowerPoint-bemutató</vt:lpstr>
      <vt:lpstr>PowerPoint-bemutató</vt:lpstr>
      <vt:lpstr>Felhasználói dokumentáció</vt:lpstr>
      <vt:lpstr>Fejlesztői dokumentáció</vt:lpstr>
      <vt:lpstr>A dokumentációk tulajdonságai</vt:lpstr>
      <vt:lpstr>Tervezi-e, hogy más fodrászatnak is készít foglalási rendszert. Milyen módosításokat hajtana végre?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Lenovo</dc:creator>
  <cp:lastModifiedBy>Bence Varga</cp:lastModifiedBy>
  <cp:revision>326</cp:revision>
  <dcterms:created xsi:type="dcterms:W3CDTF">2020-03-19T08:41:20Z</dcterms:created>
  <dcterms:modified xsi:type="dcterms:W3CDTF">2020-05-21T09:34:53Z</dcterms:modified>
</cp:coreProperties>
</file>

<file path=docProps/thumbnail.jpeg>
</file>